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377" r:id="rId4"/>
    <p:sldId id="258" r:id="rId5"/>
    <p:sldId id="259" r:id="rId6"/>
    <p:sldId id="260" r:id="rId7"/>
    <p:sldId id="374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378" r:id="rId24"/>
    <p:sldId id="375" r:id="rId25"/>
    <p:sldId id="276" r:id="rId26"/>
    <p:sldId id="277" r:id="rId27"/>
    <p:sldId id="278" r:id="rId28"/>
    <p:sldId id="379" r:id="rId29"/>
    <p:sldId id="380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376" r:id="rId38"/>
    <p:sldId id="286" r:id="rId39"/>
    <p:sldId id="287" r:id="rId40"/>
    <p:sldId id="368" r:id="rId41"/>
    <p:sldId id="369" r:id="rId42"/>
    <p:sldId id="370" r:id="rId43"/>
    <p:sldId id="288" r:id="rId44"/>
    <p:sldId id="289" r:id="rId45"/>
    <p:sldId id="290" r:id="rId46"/>
    <p:sldId id="291" r:id="rId47"/>
    <p:sldId id="292" r:id="rId48"/>
    <p:sldId id="293" r:id="rId49"/>
    <p:sldId id="381" r:id="rId50"/>
    <p:sldId id="294" r:id="rId51"/>
    <p:sldId id="295" r:id="rId52"/>
    <p:sldId id="296" r:id="rId53"/>
    <p:sldId id="297" r:id="rId54"/>
    <p:sldId id="382" r:id="rId55"/>
    <p:sldId id="298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08" r:id="rId66"/>
    <p:sldId id="309" r:id="rId67"/>
    <p:sldId id="310" r:id="rId68"/>
    <p:sldId id="311" r:id="rId69"/>
    <p:sldId id="312" r:id="rId70"/>
    <p:sldId id="313" r:id="rId71"/>
    <p:sldId id="314" r:id="rId72"/>
    <p:sldId id="315" r:id="rId73"/>
    <p:sldId id="316" r:id="rId74"/>
    <p:sldId id="317" r:id="rId75"/>
    <p:sldId id="318" r:id="rId76"/>
    <p:sldId id="319" r:id="rId77"/>
    <p:sldId id="320" r:id="rId78"/>
    <p:sldId id="383" r:id="rId79"/>
    <p:sldId id="371" r:id="rId80"/>
    <p:sldId id="322" r:id="rId81"/>
    <p:sldId id="323" r:id="rId82"/>
    <p:sldId id="324" r:id="rId83"/>
    <p:sldId id="325" r:id="rId84"/>
    <p:sldId id="372" r:id="rId85"/>
    <p:sldId id="373" r:id="rId86"/>
    <p:sldId id="326" r:id="rId87"/>
    <p:sldId id="328" r:id="rId88"/>
    <p:sldId id="329" r:id="rId89"/>
    <p:sldId id="330" r:id="rId90"/>
    <p:sldId id="331" r:id="rId91"/>
    <p:sldId id="384" r:id="rId92"/>
    <p:sldId id="332" r:id="rId93"/>
    <p:sldId id="333" r:id="rId94"/>
    <p:sldId id="385" r:id="rId95"/>
    <p:sldId id="334" r:id="rId96"/>
    <p:sldId id="335" r:id="rId97"/>
    <p:sldId id="336" r:id="rId98"/>
    <p:sldId id="337" r:id="rId99"/>
    <p:sldId id="338" r:id="rId100"/>
    <p:sldId id="339" r:id="rId101"/>
    <p:sldId id="340" r:id="rId102"/>
    <p:sldId id="341" r:id="rId103"/>
    <p:sldId id="342" r:id="rId104"/>
    <p:sldId id="343" r:id="rId105"/>
    <p:sldId id="344" r:id="rId106"/>
    <p:sldId id="345" r:id="rId107"/>
    <p:sldId id="346" r:id="rId108"/>
    <p:sldId id="347" r:id="rId109"/>
    <p:sldId id="348" r:id="rId110"/>
    <p:sldId id="349" r:id="rId111"/>
    <p:sldId id="350" r:id="rId112"/>
    <p:sldId id="351" r:id="rId113"/>
    <p:sldId id="352" r:id="rId114"/>
    <p:sldId id="353" r:id="rId115"/>
    <p:sldId id="354" r:id="rId116"/>
    <p:sldId id="355" r:id="rId117"/>
    <p:sldId id="356" r:id="rId118"/>
    <p:sldId id="357" r:id="rId119"/>
    <p:sldId id="358" r:id="rId120"/>
    <p:sldId id="362" r:id="rId121"/>
    <p:sldId id="359" r:id="rId122"/>
    <p:sldId id="363" r:id="rId123"/>
    <p:sldId id="364" r:id="rId124"/>
    <p:sldId id="365" r:id="rId125"/>
    <p:sldId id="360" r:id="rId126"/>
    <p:sldId id="366" r:id="rId127"/>
    <p:sldId id="361" r:id="rId128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63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420938"/>
            <a:ext cx="7772400" cy="117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>
                <a:solidFill>
                  <a:srgbClr val="CCCC00"/>
                </a:solidFill>
              </a:defRPr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  <p:pic>
        <p:nvPicPr>
          <p:cNvPr id="5124" name="Picture 4" descr="grafikk-mak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37288"/>
            <a:ext cx="8567738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agbok HVITp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63" y="115888"/>
            <a:ext cx="1231900" cy="59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967731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214934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0"/>
          </p:nvPr>
        </p:nvSpPr>
        <p:spPr>
          <a:xfrm>
            <a:off x="395288" y="5876925"/>
            <a:ext cx="8280400" cy="333375"/>
          </a:xfrm>
        </p:spPr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618816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07121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168724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07902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bunntekst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504624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97773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unntekst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615612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643567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20669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afikk-makr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242050"/>
            <a:ext cx="8280400" cy="3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PCfagbokSORTsym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88913"/>
            <a:ext cx="790575" cy="3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5288" y="5876925"/>
            <a:ext cx="82804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00666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6666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nb-NO" altLang="nb-NO"/>
              <a:t>Makroøkonomi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altLang="nb-NO"/>
              <a:t>Samfunnsøkonomi og økonomisk politikk</a:t>
            </a:r>
          </a:p>
          <a:p>
            <a:r>
              <a:rPr lang="nb-NO" altLang="nb-NO"/>
              <a:t>4. utgave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3053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1.3</a:t>
            </a:r>
            <a:r>
              <a:rPr lang="nb-NO" altLang="nb-NO" sz="1200"/>
              <a:t> Skjematisk fremstilling av finanspolitiske virkemidler</a:t>
            </a:r>
          </a:p>
        </p:txBody>
      </p:sp>
      <p:pic>
        <p:nvPicPr>
          <p:cNvPr id="19459" name="Picture 3" descr="01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1752600"/>
            <a:ext cx="6604000" cy="2895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8004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11.7</a:t>
            </a:r>
            <a:r>
              <a:rPr lang="nb-NO" altLang="nb-NO" sz="1200"/>
              <a:t> Skift i makroproduktfunksjonen på lang sikt</a:t>
            </a:r>
          </a:p>
        </p:txBody>
      </p:sp>
      <p:pic>
        <p:nvPicPr>
          <p:cNvPr id="120835" name="Picture 3" descr="1107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1187450"/>
            <a:ext cx="5397500" cy="4025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378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11.8</a:t>
            </a:r>
            <a:r>
              <a:rPr lang="nb-NO" altLang="nb-NO" sz="1200"/>
              <a:t> Skift i aggregert tilbud i det lange løp</a:t>
            </a:r>
          </a:p>
        </p:txBody>
      </p:sp>
      <p:pic>
        <p:nvPicPr>
          <p:cNvPr id="121859" name="Picture 3" descr="1108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0" y="977900"/>
            <a:ext cx="4965700" cy="444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4241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11.9</a:t>
            </a:r>
            <a:r>
              <a:rPr lang="nb-NO" altLang="nb-NO" sz="1200"/>
              <a:t> Aggregert etterspørsel</a:t>
            </a:r>
          </a:p>
        </p:txBody>
      </p:sp>
      <p:pic>
        <p:nvPicPr>
          <p:cNvPr id="122883" name="Picture 3" descr="1109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1238250"/>
            <a:ext cx="4991100" cy="3924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7049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11.10</a:t>
            </a:r>
            <a:r>
              <a:rPr lang="nb-NO" altLang="nb-NO" sz="1200"/>
              <a:t> AE-kurven</a:t>
            </a:r>
          </a:p>
        </p:txBody>
      </p:sp>
      <p:pic>
        <p:nvPicPr>
          <p:cNvPr id="123907" name="Picture 3" descr="111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212850"/>
            <a:ext cx="5016500" cy="3975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3607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11.11</a:t>
            </a:r>
            <a:r>
              <a:rPr lang="nb-NO" altLang="nb-NO" sz="1200"/>
              <a:t> Virkning av sjokk på etterspørselen</a:t>
            </a:r>
          </a:p>
        </p:txBody>
      </p:sp>
      <p:pic>
        <p:nvPicPr>
          <p:cNvPr id="124931" name="Picture 3" descr="111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00" y="1238250"/>
            <a:ext cx="4622800" cy="3924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500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11.12</a:t>
            </a:r>
            <a:r>
              <a:rPr lang="nb-NO" altLang="nb-NO" sz="1200"/>
              <a:t> Potensiell produksjon og faktisk kapasitetsutnyttelse</a:t>
            </a:r>
          </a:p>
        </p:txBody>
      </p:sp>
      <p:pic>
        <p:nvPicPr>
          <p:cNvPr id="125955" name="Picture 3" descr="111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1263650"/>
            <a:ext cx="6667500" cy="3873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8228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11.13</a:t>
            </a:r>
            <a:r>
              <a:rPr lang="nb-NO" altLang="nb-NO" sz="1200"/>
              <a:t> AE-AT-modellen. Likevekt i produktmarkedet på lang sikt</a:t>
            </a:r>
          </a:p>
        </p:txBody>
      </p:sp>
      <p:pic>
        <p:nvPicPr>
          <p:cNvPr id="126979" name="Picture 3" descr="111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0" y="1377950"/>
            <a:ext cx="4965700" cy="3644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7910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11.14</a:t>
            </a:r>
            <a:r>
              <a:rPr lang="nb-NO" altLang="nb-NO" sz="1200"/>
              <a:t> AE-AT-modellen. Likevekt i produktmarkedet på kort sikt</a:t>
            </a:r>
          </a:p>
        </p:txBody>
      </p:sp>
      <p:pic>
        <p:nvPicPr>
          <p:cNvPr id="128003" name="Picture 3" descr="111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149350"/>
            <a:ext cx="5473700" cy="4102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53403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11.15</a:t>
            </a:r>
            <a:r>
              <a:rPr lang="nb-NO" altLang="nb-NO" sz="1200"/>
              <a:t> Virkningen av et etterspørselssjokk på kort sikt og i det lange løp</a:t>
            </a:r>
          </a:p>
        </p:txBody>
      </p:sp>
      <p:pic>
        <p:nvPicPr>
          <p:cNvPr id="129027" name="Picture 3" descr="111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44550"/>
            <a:ext cx="6400800" cy="4711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8990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11.16</a:t>
            </a:r>
            <a:r>
              <a:rPr lang="nb-NO" altLang="nb-NO" sz="1200"/>
              <a:t> Virkningen av et tilbudssjokk på kort sikt og i det lange løp</a:t>
            </a:r>
          </a:p>
        </p:txBody>
      </p:sp>
      <p:pic>
        <p:nvPicPr>
          <p:cNvPr id="130051" name="Picture 3" descr="111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800100"/>
            <a:ext cx="6083300" cy="4800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3020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1.4</a:t>
            </a:r>
            <a:r>
              <a:rPr lang="nb-NO" altLang="nb-NO" sz="1200"/>
              <a:t> Inndata og utdata i makroøkonomien</a:t>
            </a:r>
          </a:p>
        </p:txBody>
      </p:sp>
      <p:pic>
        <p:nvPicPr>
          <p:cNvPr id="20483" name="Picture 3" descr="010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950" y="274638"/>
            <a:ext cx="4354513" cy="5602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7926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11.17</a:t>
            </a:r>
            <a:r>
              <a:rPr lang="nb-NO" altLang="nb-NO" sz="1200"/>
              <a:t> Virkningen av en stabiliseringspolitikk ved et tilbudssjokk</a:t>
            </a:r>
          </a:p>
        </p:txBody>
      </p:sp>
      <p:pic>
        <p:nvPicPr>
          <p:cNvPr id="131075" name="Picture 3" descr="1117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825500"/>
            <a:ext cx="6070600" cy="4749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9512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11.18</a:t>
            </a:r>
            <a:r>
              <a:rPr lang="nb-NO" altLang="nb-NO" sz="1200"/>
              <a:t> AE-AT-modellen i en overopphetet økonomi</a:t>
            </a:r>
          </a:p>
        </p:txBody>
      </p:sp>
      <p:pic>
        <p:nvPicPr>
          <p:cNvPr id="132099" name="Picture 3" descr="1118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314450"/>
            <a:ext cx="5080000" cy="3771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0511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11.19</a:t>
            </a:r>
            <a:r>
              <a:rPr lang="nb-NO" altLang="nb-NO" sz="1200"/>
              <a:t> AE-AT-modellen. Fra KS til LS</a:t>
            </a:r>
          </a:p>
        </p:txBody>
      </p:sp>
      <p:pic>
        <p:nvPicPr>
          <p:cNvPr id="133123" name="Picture 3" descr="1119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1346200"/>
            <a:ext cx="4991100" cy="3708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695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11.20</a:t>
            </a:r>
            <a:r>
              <a:rPr lang="nb-NO" altLang="nb-NO" sz="1200"/>
              <a:t> Virkning av prisstigning i ISLM-modellen</a:t>
            </a:r>
          </a:p>
        </p:txBody>
      </p:sp>
      <p:pic>
        <p:nvPicPr>
          <p:cNvPr id="134147" name="Picture 3" descr="112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838200"/>
            <a:ext cx="4686300" cy="472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7386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11.21</a:t>
            </a:r>
            <a:r>
              <a:rPr lang="nb-NO" altLang="nb-NO" sz="1200"/>
              <a:t> Konstruksjon av AE-kurven ved hjelp av ISLM-skjemaet</a:t>
            </a:r>
          </a:p>
        </p:txBody>
      </p:sp>
      <p:pic>
        <p:nvPicPr>
          <p:cNvPr id="135171" name="Picture 3" descr="112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325" y="620713"/>
            <a:ext cx="3433763" cy="5040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0671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11.22</a:t>
            </a:r>
            <a:r>
              <a:rPr lang="nb-NO" altLang="nb-NO" sz="1200"/>
              <a:t> Ekspansiv finanspolitikk ved variabelt prisnivå</a:t>
            </a:r>
          </a:p>
        </p:txBody>
      </p:sp>
      <p:pic>
        <p:nvPicPr>
          <p:cNvPr id="136195" name="Picture 3" descr="112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838200"/>
            <a:ext cx="4521200" cy="472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0622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11.23</a:t>
            </a:r>
            <a:r>
              <a:rPr lang="nb-NO" altLang="nb-NO" sz="1200"/>
              <a:t> Pengepolitikken i det lange løp</a:t>
            </a:r>
          </a:p>
        </p:txBody>
      </p:sp>
      <p:pic>
        <p:nvPicPr>
          <p:cNvPr id="137219" name="Picture 3" descr="112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620713"/>
            <a:ext cx="3790950" cy="4895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9827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12.1</a:t>
            </a:r>
            <a:r>
              <a:rPr lang="nb-NO" altLang="nb-NO" sz="1200"/>
              <a:t> Aggregert tilbud</a:t>
            </a:r>
          </a:p>
        </p:txBody>
      </p:sp>
      <p:pic>
        <p:nvPicPr>
          <p:cNvPr id="138243" name="Picture 3" descr="12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863600"/>
            <a:ext cx="5054600" cy="4673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149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12.2</a:t>
            </a:r>
            <a:r>
              <a:rPr lang="nb-NO" altLang="nb-NO" sz="1200"/>
              <a:t> Skift i aggregert etterspørsel fører til prisstigning</a:t>
            </a:r>
          </a:p>
        </p:txBody>
      </p:sp>
      <p:pic>
        <p:nvPicPr>
          <p:cNvPr id="139267" name="Picture 3" descr="12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819150"/>
            <a:ext cx="5765800" cy="4762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0051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12.3</a:t>
            </a:r>
            <a:r>
              <a:rPr lang="nb-NO" altLang="nb-NO" sz="1200"/>
              <a:t> Monetaristenes produktmarked</a:t>
            </a:r>
          </a:p>
        </p:txBody>
      </p:sp>
      <p:pic>
        <p:nvPicPr>
          <p:cNvPr id="140291" name="Picture 3" descr="12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838200"/>
            <a:ext cx="5384800" cy="472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4145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1.5</a:t>
            </a:r>
            <a:r>
              <a:rPr lang="nb-NO" altLang="nb-NO" sz="1200"/>
              <a:t> Inne i makroøkonomien</a:t>
            </a:r>
          </a:p>
        </p:txBody>
      </p:sp>
      <p:pic>
        <p:nvPicPr>
          <p:cNvPr id="21507" name="Picture 3" descr="010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50" y="274638"/>
            <a:ext cx="5091113" cy="5530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1718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Fra pressen 12.2</a:t>
            </a:r>
            <a:r>
              <a:rPr lang="nb-NO" altLang="nb-NO" sz="1200"/>
              <a:t> Pengemengde og inflasjon</a:t>
            </a:r>
          </a:p>
        </p:txBody>
      </p:sp>
      <p:pic>
        <p:nvPicPr>
          <p:cNvPr id="144387" name="Picture 3" descr="Fra pressen boks 1202_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63" y="692150"/>
            <a:ext cx="5907087" cy="5041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1002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12.4</a:t>
            </a:r>
            <a:r>
              <a:rPr lang="nb-NO" altLang="nb-NO" sz="1200"/>
              <a:t> Kostnadsinflasjon</a:t>
            </a:r>
          </a:p>
        </p:txBody>
      </p:sp>
      <p:pic>
        <p:nvPicPr>
          <p:cNvPr id="141315" name="Picture 3" descr="120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0" y="1035050"/>
            <a:ext cx="4635500" cy="4330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8462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12.5</a:t>
            </a:r>
            <a:r>
              <a:rPr lang="nb-NO" altLang="nb-NO" sz="1200"/>
              <a:t> Phillipskurven</a:t>
            </a:r>
          </a:p>
        </p:txBody>
      </p:sp>
      <p:pic>
        <p:nvPicPr>
          <p:cNvPr id="145411" name="Picture 3" descr="120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550" y="1111250"/>
            <a:ext cx="6692900" cy="4178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3891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12.6</a:t>
            </a:r>
            <a:r>
              <a:rPr lang="nb-NO" altLang="nb-NO" sz="1200"/>
              <a:t> Phillipskurver for USA</a:t>
            </a:r>
          </a:p>
        </p:txBody>
      </p:sp>
      <p:pic>
        <p:nvPicPr>
          <p:cNvPr id="146435" name="Picture 3" descr="120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765175"/>
            <a:ext cx="7096125" cy="4824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6004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12.7</a:t>
            </a:r>
            <a:r>
              <a:rPr lang="nb-NO" altLang="nb-NO" sz="1200"/>
              <a:t> Samtidig skift i AE-kurven og AT-kurven</a:t>
            </a:r>
          </a:p>
        </p:txBody>
      </p:sp>
      <p:pic>
        <p:nvPicPr>
          <p:cNvPr id="147459" name="Picture 3" descr="1207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1060450"/>
            <a:ext cx="5600700" cy="4279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2621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12.8</a:t>
            </a:r>
            <a:r>
              <a:rPr lang="nb-NO" altLang="nb-NO" sz="1200"/>
              <a:t> Skift i Phillipskurven</a:t>
            </a:r>
          </a:p>
        </p:txBody>
      </p:sp>
      <p:pic>
        <p:nvPicPr>
          <p:cNvPr id="142339" name="Picture 3" descr="1208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162050"/>
            <a:ext cx="6680200" cy="4076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879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Fra pressen 12.4</a:t>
            </a:r>
            <a:r>
              <a:rPr lang="nb-NO" altLang="nb-NO" sz="1200"/>
              <a:t> Phillipskrøllene (forts.)</a:t>
            </a:r>
          </a:p>
        </p:txBody>
      </p:sp>
      <p:pic>
        <p:nvPicPr>
          <p:cNvPr id="148483" name="Picture 3" descr="Fra pressen boks 1204_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550" y="836613"/>
            <a:ext cx="6692900" cy="4752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5430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12.9</a:t>
            </a:r>
            <a:r>
              <a:rPr lang="nb-NO" altLang="nb-NO" sz="1200"/>
              <a:t> Deflasjon</a:t>
            </a:r>
          </a:p>
        </p:txBody>
      </p:sp>
      <p:pic>
        <p:nvPicPr>
          <p:cNvPr id="143363" name="Picture 3" descr="1209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73250"/>
            <a:ext cx="7777162" cy="2654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6480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1.6</a:t>
            </a:r>
            <a:r>
              <a:rPr lang="nb-NO" altLang="nb-NO" sz="1200"/>
              <a:t> Aggregert etterspørsel og aggregert tilbud</a:t>
            </a:r>
          </a:p>
        </p:txBody>
      </p:sp>
      <p:pic>
        <p:nvPicPr>
          <p:cNvPr id="22531" name="Picture 3" descr="010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1231900"/>
            <a:ext cx="4686300" cy="3937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9748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1.7</a:t>
            </a:r>
            <a:r>
              <a:rPr lang="nb-NO" altLang="nb-NO" sz="1200"/>
              <a:t> Arbeidsmarkedet</a:t>
            </a:r>
          </a:p>
        </p:txBody>
      </p:sp>
      <p:pic>
        <p:nvPicPr>
          <p:cNvPr id="23555" name="Picture 3" descr="0107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1219200"/>
            <a:ext cx="4864100" cy="3962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9573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1.8</a:t>
            </a:r>
            <a:r>
              <a:rPr lang="nb-NO" altLang="nb-NO" sz="1200"/>
              <a:t> Klassisk ledighet</a:t>
            </a:r>
          </a:p>
        </p:txBody>
      </p:sp>
      <p:pic>
        <p:nvPicPr>
          <p:cNvPr id="24579" name="Picture 3" descr="0108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1206500"/>
            <a:ext cx="5207000" cy="3987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0669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1.9</a:t>
            </a:r>
            <a:r>
              <a:rPr lang="nb-NO" altLang="nb-NO" sz="1200"/>
              <a:t> Kenyansk ledighet</a:t>
            </a:r>
          </a:p>
        </p:txBody>
      </p:sp>
      <p:pic>
        <p:nvPicPr>
          <p:cNvPr id="25603" name="Picture 3" descr="0109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325" y="274638"/>
            <a:ext cx="3435350" cy="5530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6462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1.10</a:t>
            </a:r>
            <a:r>
              <a:rPr lang="nb-NO" altLang="nb-NO" sz="1200"/>
              <a:t> Veien frem</a:t>
            </a:r>
          </a:p>
        </p:txBody>
      </p:sp>
      <p:pic>
        <p:nvPicPr>
          <p:cNvPr id="26627" name="Picture 3" descr="011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274638"/>
            <a:ext cx="5211763" cy="5530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206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1.11  </a:t>
            </a:r>
            <a:r>
              <a:rPr lang="nb-NO" altLang="nb-NO" sz="1200"/>
              <a:t>Oppbyggingen av ISLM-modellen</a:t>
            </a:r>
          </a:p>
        </p:txBody>
      </p:sp>
      <p:pic>
        <p:nvPicPr>
          <p:cNvPr id="27651" name="Picture 3" descr="011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63" y="274638"/>
            <a:ext cx="3419475" cy="5386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2367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3.1</a:t>
            </a:r>
            <a:r>
              <a:rPr lang="nb-NO" altLang="nb-NO" sz="1200"/>
              <a:t> Strøm og beholdning</a:t>
            </a:r>
          </a:p>
        </p:txBody>
      </p:sp>
      <p:pic>
        <p:nvPicPr>
          <p:cNvPr id="28675" name="Picture 3" descr="03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650" y="1225550"/>
            <a:ext cx="5854700" cy="3949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00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20713"/>
            <a:ext cx="7427912" cy="5095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47675" y="5891213"/>
            <a:ext cx="24225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0.1</a:t>
            </a:r>
            <a:r>
              <a:rPr lang="nb-NO" altLang="nb-NO" sz="1200"/>
              <a:t> Hvordan teorier utvikles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8004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3.2</a:t>
            </a:r>
            <a:r>
              <a:rPr lang="nb-NO" altLang="nb-NO" sz="1200"/>
              <a:t> Bruttoproduksjon, bruttoprodukt og merverdi</a:t>
            </a:r>
          </a:p>
        </p:txBody>
      </p:sp>
      <p:pic>
        <p:nvPicPr>
          <p:cNvPr id="29699" name="Picture 3" descr="03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550" y="1790700"/>
            <a:ext cx="6692900" cy="2819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7877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3.3</a:t>
            </a:r>
            <a:r>
              <a:rPr lang="nb-NO" altLang="nb-NO" sz="1200"/>
              <a:t> Vare- og tjenestetilgang og verdianvendelse</a:t>
            </a:r>
          </a:p>
        </p:txBody>
      </p:sp>
      <p:pic>
        <p:nvPicPr>
          <p:cNvPr id="30723" name="Picture 3" descr="03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850900"/>
            <a:ext cx="6667500" cy="469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Picture 6" descr="TAB03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09663"/>
            <a:ext cx="7848600" cy="4181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9004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Til din informasjon 3.1</a:t>
            </a:r>
            <a:r>
              <a:rPr lang="nb-NO" altLang="nb-NO" sz="1200"/>
              <a:t> Inntektsfordeling og inntektsbruk</a:t>
            </a:r>
          </a:p>
        </p:txBody>
      </p:sp>
      <p:pic>
        <p:nvPicPr>
          <p:cNvPr id="164869" name="Picture 5" descr="TDI boks 0301_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88" y="692150"/>
            <a:ext cx="5838825" cy="5041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 descr="TAB03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1155700"/>
            <a:ext cx="7988300" cy="4089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806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3.4</a:t>
            </a:r>
            <a:r>
              <a:rPr lang="nb-NO" altLang="nb-NO" sz="1200"/>
              <a:t> Økosirkmodellen </a:t>
            </a:r>
            <a:r>
              <a:rPr lang="nb-NO" altLang="nb-NO" sz="1200" i="1"/>
              <a:t>for en åpen økonomi med offentlig sektor.</a:t>
            </a:r>
            <a:endParaRPr lang="nb-NO" altLang="nb-NO" sz="1200"/>
          </a:p>
        </p:txBody>
      </p:sp>
      <p:pic>
        <p:nvPicPr>
          <p:cNvPr id="32771" name="Picture 3" descr="030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549275"/>
            <a:ext cx="8018463" cy="5040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117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4.1</a:t>
            </a:r>
            <a:r>
              <a:rPr lang="nb-NO" altLang="nb-NO" sz="1200"/>
              <a:t> Konsumfunksjonen</a:t>
            </a:r>
          </a:p>
        </p:txBody>
      </p:sp>
      <p:pic>
        <p:nvPicPr>
          <p:cNvPr id="33795" name="Picture 3" descr="04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1168400"/>
            <a:ext cx="6108700" cy="4064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8289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4.2</a:t>
            </a:r>
            <a:r>
              <a:rPr lang="nb-NO" altLang="nb-NO" sz="1200"/>
              <a:t> En konsumfunksjon for Norge</a:t>
            </a:r>
          </a:p>
        </p:txBody>
      </p:sp>
      <p:pic>
        <p:nvPicPr>
          <p:cNvPr id="39939" name="Picture 3" descr="04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763" y="620713"/>
            <a:ext cx="6592887" cy="5256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ext Box 2"/>
          <p:cNvSpPr txBox="1">
            <a:spLocks noChangeArrowheads="1"/>
          </p:cNvSpPr>
          <p:nvPr/>
        </p:nvSpPr>
        <p:spPr bwMode="auto">
          <a:xfrm>
            <a:off x="395288" y="5780088"/>
            <a:ext cx="8107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Til din informasjon 4.3</a:t>
            </a:r>
            <a:r>
              <a:rPr lang="nb-NO" altLang="nb-NO" sz="1200"/>
              <a:t> Noen andre konsumteorier: Figur 1 Konsumfunksjonen – på lang sikt (tidsrekkedata) og på kort</a:t>
            </a:r>
          </a:p>
          <a:p>
            <a:r>
              <a:rPr lang="nb-NO" altLang="nb-NO" sz="1200"/>
              <a:t>sikt (tverrsnittsdata)</a:t>
            </a:r>
          </a:p>
        </p:txBody>
      </p:sp>
      <p:pic>
        <p:nvPicPr>
          <p:cNvPr id="165893" name="Picture 5" descr="TDI boks 0403_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50" y="765175"/>
            <a:ext cx="6235700" cy="4824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ext Box 2"/>
          <p:cNvSpPr txBox="1">
            <a:spLocks noChangeArrowheads="1"/>
          </p:cNvSpPr>
          <p:nvPr/>
        </p:nvSpPr>
        <p:spPr bwMode="auto">
          <a:xfrm>
            <a:off x="323850" y="5780088"/>
            <a:ext cx="8405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Til din informasjon 4.3</a:t>
            </a:r>
            <a:r>
              <a:rPr lang="nb-NO" altLang="nb-NO" sz="1200"/>
              <a:t> Noen andre konsumteorier (forts.): Figur 2 Illustrasjon av jevnt konsum sammenlignet med inntekts-</a:t>
            </a:r>
          </a:p>
          <a:p>
            <a:r>
              <a:rPr lang="nb-NO" altLang="nb-NO" sz="1200"/>
              <a:t>vekst og inntektsfall</a:t>
            </a:r>
          </a:p>
        </p:txBody>
      </p:sp>
      <p:pic>
        <p:nvPicPr>
          <p:cNvPr id="166917" name="Picture 5" descr="TDI boks 0403_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50" y="742950"/>
            <a:ext cx="6235700" cy="4702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3" name="Text Box 3"/>
          <p:cNvSpPr txBox="1">
            <a:spLocks noChangeArrowheads="1"/>
          </p:cNvSpPr>
          <p:nvPr/>
        </p:nvSpPr>
        <p:spPr bwMode="auto">
          <a:xfrm>
            <a:off x="447675" y="5891213"/>
            <a:ext cx="31162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Til din informasjon 0.1</a:t>
            </a:r>
            <a:r>
              <a:rPr lang="nb-NO" altLang="nb-NO" sz="1200"/>
              <a:t> Den statistiske troika</a:t>
            </a:r>
          </a:p>
        </p:txBody>
      </p:sp>
      <p:pic>
        <p:nvPicPr>
          <p:cNvPr id="163845" name="Picture 5" descr="TDI boks 0001_TAB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12963"/>
            <a:ext cx="8229600" cy="2174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238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4.3</a:t>
            </a:r>
            <a:r>
              <a:rPr lang="nb-NO" altLang="nb-NO" sz="1200"/>
              <a:t> Den lineære investeringsfunksjonen</a:t>
            </a:r>
          </a:p>
        </p:txBody>
      </p:sp>
      <p:pic>
        <p:nvPicPr>
          <p:cNvPr id="40963" name="Picture 3" descr="04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50" y="1301750"/>
            <a:ext cx="4025900" cy="379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7970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4.4</a:t>
            </a:r>
            <a:r>
              <a:rPr lang="nb-NO" altLang="nb-NO" sz="1200"/>
              <a:t> Lånemarkedet</a:t>
            </a:r>
          </a:p>
        </p:txBody>
      </p:sp>
      <p:pic>
        <p:nvPicPr>
          <p:cNvPr id="41987" name="Picture 3" descr="040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1574800"/>
            <a:ext cx="5384800" cy="325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2877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4.5</a:t>
            </a:r>
            <a:r>
              <a:rPr lang="nb-NO" altLang="nb-NO" sz="1200"/>
              <a:t> Etterspørselskurven for eksportvarer</a:t>
            </a:r>
          </a:p>
        </p:txBody>
      </p:sp>
      <p:pic>
        <p:nvPicPr>
          <p:cNvPr id="43011" name="Picture 3" descr="040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476250"/>
            <a:ext cx="3222625" cy="53292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0575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4.6</a:t>
            </a:r>
            <a:r>
              <a:rPr lang="nb-NO" altLang="nb-NO" sz="1200"/>
              <a:t> Grafen til nettoeksportfunksjonen</a:t>
            </a:r>
          </a:p>
        </p:txBody>
      </p:sp>
      <p:pic>
        <p:nvPicPr>
          <p:cNvPr id="44035" name="Picture 3" descr="040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1200150"/>
            <a:ext cx="6210300" cy="4000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4226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5.1</a:t>
            </a:r>
            <a:r>
              <a:rPr lang="nb-NO" altLang="nb-NO" sz="1200"/>
              <a:t> Likevekt i produktmarkedet på kort sikt</a:t>
            </a:r>
          </a:p>
        </p:txBody>
      </p:sp>
      <p:pic>
        <p:nvPicPr>
          <p:cNvPr id="45059" name="Picture 3" descr="05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200150"/>
            <a:ext cx="5041900" cy="4000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73263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5.2</a:t>
            </a:r>
            <a:r>
              <a:rPr lang="nb-NO" altLang="nb-NO" sz="1200"/>
              <a:t> Den lineære konsumfunksjonen – sammenheng mellom konsum (C) og nettonasjonalprodukt (R)</a:t>
            </a:r>
          </a:p>
        </p:txBody>
      </p:sp>
      <p:pic>
        <p:nvPicPr>
          <p:cNvPr id="48131" name="Picture 3" descr="05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1060450"/>
            <a:ext cx="5613400" cy="4279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75707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5.3</a:t>
            </a:r>
            <a:r>
              <a:rPr lang="nb-NO" altLang="nb-NO" sz="1200"/>
              <a:t> Den lineære konsumfunksjonen – kan ses på som en tilnærming til den egentlige konsumfunksjonen</a:t>
            </a:r>
          </a:p>
        </p:txBody>
      </p:sp>
      <p:pic>
        <p:nvPicPr>
          <p:cNvPr id="49155" name="Picture 3" descr="05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1035050"/>
            <a:ext cx="5651500" cy="4330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21" name="Picture 5" descr="TAB05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97013"/>
            <a:ext cx="7777162" cy="34051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1526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5.4</a:t>
            </a:r>
            <a:r>
              <a:rPr lang="nb-NO" altLang="nb-NO" sz="1200"/>
              <a:t> Multiplikatorforløpet</a:t>
            </a:r>
          </a:p>
        </p:txBody>
      </p:sp>
      <p:pic>
        <p:nvPicPr>
          <p:cNvPr id="50179" name="Picture 3" descr="050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5175"/>
            <a:ext cx="8229600" cy="48958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8161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5.5</a:t>
            </a:r>
            <a:r>
              <a:rPr lang="nb-NO" altLang="nb-NO" sz="1200"/>
              <a:t> Keyneskrysset</a:t>
            </a:r>
          </a:p>
        </p:txBody>
      </p:sp>
      <p:pic>
        <p:nvPicPr>
          <p:cNvPr id="51203" name="Picture 3" descr="050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876300"/>
            <a:ext cx="6718300" cy="4648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0000 Kort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250950"/>
            <a:ext cx="6680200" cy="3898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8941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Matteboks 5.2</a:t>
            </a:r>
            <a:r>
              <a:rPr lang="nb-NO" altLang="nb-NO" sz="1200"/>
              <a:t> Skiftanalyse: Figur 1 Konsumfunksjonen</a:t>
            </a:r>
          </a:p>
        </p:txBody>
      </p:sp>
      <p:pic>
        <p:nvPicPr>
          <p:cNvPr id="150531" name="Picture 3" descr="Matteboks 0502_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1797050"/>
            <a:ext cx="5524500" cy="2806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8117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Matteboks 5.2</a:t>
            </a:r>
            <a:r>
              <a:rPr lang="nb-NO" altLang="nb-NO" sz="1200"/>
              <a:t> Skiftanalyse (forts.): Figur 2  Skift i konsumfunksjonen</a:t>
            </a:r>
          </a:p>
        </p:txBody>
      </p:sp>
      <p:pic>
        <p:nvPicPr>
          <p:cNvPr id="153603" name="Picture 3" descr="Matteboks 0502_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1390650"/>
            <a:ext cx="6375400" cy="3619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60864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Matteboks 5.2</a:t>
            </a:r>
            <a:r>
              <a:rPr lang="nb-NO" altLang="nb-NO" sz="1200"/>
              <a:t> Skiftanalyse (forts.): Figur 3 Skift i kurven versus bevegelse langs kurven</a:t>
            </a:r>
          </a:p>
        </p:txBody>
      </p:sp>
      <p:pic>
        <p:nvPicPr>
          <p:cNvPr id="154627" name="Picture 3" descr="Matteboks 0503_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1263650"/>
            <a:ext cx="5003800" cy="3873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8049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5.6</a:t>
            </a:r>
            <a:r>
              <a:rPr lang="nb-NO" altLang="nb-NO" sz="1200"/>
              <a:t> Multiplikatoren</a:t>
            </a:r>
          </a:p>
        </p:txBody>
      </p:sp>
      <p:pic>
        <p:nvPicPr>
          <p:cNvPr id="52227" name="Picture 3" descr="050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825500"/>
            <a:ext cx="6718300" cy="4749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4893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5.7</a:t>
            </a:r>
            <a:r>
              <a:rPr lang="nb-NO" altLang="nb-NO" sz="1200"/>
              <a:t> Endring av likevekt på grunn av økt pris</a:t>
            </a:r>
          </a:p>
        </p:txBody>
      </p:sp>
      <p:pic>
        <p:nvPicPr>
          <p:cNvPr id="53251" name="Picture 3" descr="0507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384300"/>
            <a:ext cx="5080000" cy="3632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51927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6.1</a:t>
            </a:r>
            <a:r>
              <a:rPr lang="nb-NO" altLang="nb-NO" sz="1200"/>
              <a:t> Virkningen av kontraktiv finanspolitikk i en overopphetet økonomi</a:t>
            </a:r>
          </a:p>
        </p:txBody>
      </p:sp>
      <p:pic>
        <p:nvPicPr>
          <p:cNvPr id="54275" name="Picture 3" descr="06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50" y="812800"/>
            <a:ext cx="6235700" cy="4775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717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7.1</a:t>
            </a:r>
            <a:r>
              <a:rPr lang="nb-NO" altLang="nb-NO" sz="1200"/>
              <a:t> Eksogent gitt pengemengde</a:t>
            </a:r>
          </a:p>
        </p:txBody>
      </p:sp>
      <p:pic>
        <p:nvPicPr>
          <p:cNvPr id="58371" name="Picture 3" descr="07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50" y="1441450"/>
            <a:ext cx="5245100" cy="3517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 descr="TAB07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0050"/>
            <a:ext cx="8229600" cy="3060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54117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7.2</a:t>
            </a:r>
            <a:r>
              <a:rPr lang="nb-NO" altLang="nb-NO" sz="1200"/>
              <a:t> Etterspørselsfunksjonen for penger (likviditetspreferansefunksjonen)</a:t>
            </a:r>
          </a:p>
        </p:txBody>
      </p:sp>
      <p:pic>
        <p:nvPicPr>
          <p:cNvPr id="64515" name="Picture 3" descr="07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23900"/>
            <a:ext cx="6705600" cy="495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4876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Til din informasjon 7.5 </a:t>
            </a:r>
            <a:r>
              <a:rPr lang="nb-NO" altLang="nb-NO" sz="1200"/>
              <a:t>Seignorage</a:t>
            </a:r>
          </a:p>
        </p:txBody>
      </p:sp>
      <p:pic>
        <p:nvPicPr>
          <p:cNvPr id="167941" name="Picture 5" descr="TDI boks 0705_TAB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81075"/>
            <a:ext cx="7632700" cy="43926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7511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0.2</a:t>
            </a:r>
            <a:r>
              <a:rPr lang="nb-NO" altLang="nb-NO" sz="1200"/>
              <a:t> Anvendelse av den deriverte</a:t>
            </a:r>
          </a:p>
        </p:txBody>
      </p:sp>
      <p:pic>
        <p:nvPicPr>
          <p:cNvPr id="11267" name="Picture 3" descr="00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00138"/>
            <a:ext cx="8229600" cy="4200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9782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7.3</a:t>
            </a:r>
            <a:r>
              <a:rPr lang="nb-NO" altLang="nb-NO" sz="1200"/>
              <a:t> Tilbud av og etterspørsel etter likvider (penger)</a:t>
            </a:r>
          </a:p>
        </p:txBody>
      </p:sp>
      <p:pic>
        <p:nvPicPr>
          <p:cNvPr id="65539" name="Picture 3" descr="07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647700"/>
            <a:ext cx="6108700" cy="5105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902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7.4</a:t>
            </a:r>
            <a:r>
              <a:rPr lang="nb-NO" altLang="nb-NO" sz="1200"/>
              <a:t> Endringer i likevektsrenten ved endringer i nasjonalproduktet</a:t>
            </a:r>
          </a:p>
        </p:txBody>
      </p:sp>
      <p:pic>
        <p:nvPicPr>
          <p:cNvPr id="66563" name="Picture 3" descr="070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219200"/>
            <a:ext cx="5461000" cy="3962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9258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7.5</a:t>
            </a:r>
            <a:r>
              <a:rPr lang="nb-NO" altLang="nb-NO" sz="1200"/>
              <a:t> Virkning på rentenivået av skift i pengetilbudet</a:t>
            </a:r>
          </a:p>
        </p:txBody>
      </p:sp>
      <p:pic>
        <p:nvPicPr>
          <p:cNvPr id="67587" name="Picture 3" descr="070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0" y="1162050"/>
            <a:ext cx="6032500" cy="4076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4402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7.6</a:t>
            </a:r>
            <a:r>
              <a:rPr lang="nb-NO" altLang="nb-NO" sz="1200"/>
              <a:t> Virkninger av økt pengemengde i klassikernes verden</a:t>
            </a:r>
          </a:p>
        </p:txBody>
      </p:sp>
      <p:pic>
        <p:nvPicPr>
          <p:cNvPr id="68611" name="Picture 3" descr="070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50" y="1187450"/>
            <a:ext cx="4940300" cy="4025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7651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Til din informasjon 7.8</a:t>
            </a:r>
            <a:r>
              <a:rPr lang="nb-NO" altLang="nb-NO" sz="1200"/>
              <a:t> Norges Bank: Figur fra sentralbanksjef Svein Gjedrems foredrag i Gausdal, januar 1999 </a:t>
            </a:r>
          </a:p>
        </p:txBody>
      </p:sp>
      <p:pic>
        <p:nvPicPr>
          <p:cNvPr id="168965" name="Picture 5" descr="TDI boks 0709_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981075"/>
            <a:ext cx="6731000" cy="4464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4226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8.1</a:t>
            </a:r>
            <a:r>
              <a:rPr lang="nb-NO" altLang="nb-NO" sz="1200"/>
              <a:t> Likevekt i produktmarkedet på kort sikt</a:t>
            </a:r>
          </a:p>
        </p:txBody>
      </p:sp>
      <p:pic>
        <p:nvPicPr>
          <p:cNvPr id="69635" name="Picture 3" descr="08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1143000"/>
            <a:ext cx="49530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4779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8.2</a:t>
            </a:r>
            <a:r>
              <a:rPr lang="nb-NO" altLang="nb-NO" sz="1200"/>
              <a:t> IS-kurven</a:t>
            </a:r>
          </a:p>
        </p:txBody>
      </p:sp>
      <p:pic>
        <p:nvPicPr>
          <p:cNvPr id="72707" name="Picture 3" descr="08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181100"/>
            <a:ext cx="59055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82010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8.3</a:t>
            </a:r>
            <a:r>
              <a:rPr lang="nb-NO" altLang="nb-NO" sz="1200"/>
              <a:t> Skift utover i IS-kurven som skyldes økt autonom etterspørsel, det vil si i G, C</a:t>
            </a:r>
            <a:r>
              <a:rPr lang="nb-NO" altLang="nb-NO" sz="1200" baseline="30000"/>
              <a:t>0</a:t>
            </a:r>
            <a:r>
              <a:rPr lang="nb-NO" altLang="nb-NO" sz="1200"/>
              <a:t> , I</a:t>
            </a:r>
            <a:r>
              <a:rPr lang="nb-NO" altLang="nb-NO" sz="1200" baseline="30000"/>
              <a:t>0</a:t>
            </a:r>
            <a:r>
              <a:rPr lang="nb-NO" altLang="nb-NO" sz="1200"/>
              <a:t> eller X</a:t>
            </a:r>
            <a:r>
              <a:rPr lang="nb-NO" altLang="nb-NO" sz="1200" baseline="30000"/>
              <a:t>0</a:t>
            </a:r>
            <a:r>
              <a:rPr lang="nb-NO" altLang="nb-NO" sz="1200"/>
              <a:t>  eller redusering i T</a:t>
            </a:r>
          </a:p>
        </p:txBody>
      </p:sp>
      <p:pic>
        <p:nvPicPr>
          <p:cNvPr id="73731" name="Picture 3" descr="08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1625600"/>
            <a:ext cx="5511800" cy="314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74676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8.4</a:t>
            </a:r>
            <a:r>
              <a:rPr lang="nb-NO" altLang="nb-NO" sz="1200"/>
              <a:t> Skift i IS-kurven som skyldes endringer i inntektsuavhengig etterspørsel eller endring i nettoskatten</a:t>
            </a:r>
          </a:p>
        </p:txBody>
      </p:sp>
      <p:pic>
        <p:nvPicPr>
          <p:cNvPr id="74755" name="Picture 3" descr="080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82750"/>
            <a:ext cx="8229600" cy="3035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6019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8.5</a:t>
            </a:r>
            <a:r>
              <a:rPr lang="nb-NO" altLang="nb-NO" sz="1200"/>
              <a:t> Konstruksjon av IS-kurven</a:t>
            </a:r>
          </a:p>
        </p:txBody>
      </p:sp>
      <p:pic>
        <p:nvPicPr>
          <p:cNvPr id="75779" name="Picture 3" descr="080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788" y="476250"/>
            <a:ext cx="3652837" cy="5113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9973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0.3</a:t>
            </a:r>
            <a:r>
              <a:rPr lang="nb-NO" altLang="nb-NO" sz="1200"/>
              <a:t> Faktorer som påvirker etterspørselen etter biler</a:t>
            </a:r>
          </a:p>
        </p:txBody>
      </p:sp>
      <p:pic>
        <p:nvPicPr>
          <p:cNvPr id="12291" name="Picture 3" descr="00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701800"/>
            <a:ext cx="6731000" cy="299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5446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8.6</a:t>
            </a:r>
            <a:r>
              <a:rPr lang="nb-NO" altLang="nb-NO" sz="1200"/>
              <a:t> LM-kurven</a:t>
            </a:r>
          </a:p>
        </p:txBody>
      </p:sp>
      <p:pic>
        <p:nvPicPr>
          <p:cNvPr id="76803" name="Picture 3" descr="080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117600"/>
            <a:ext cx="5016500" cy="4165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75390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8.7</a:t>
            </a:r>
            <a:r>
              <a:rPr lang="nb-NO" altLang="nb-NO" sz="1200"/>
              <a:t> Skift i LM-kurven som skyldes endring i pengetilbudet, (a) viser skift nedover, (b) viser skift oppover.</a:t>
            </a:r>
          </a:p>
        </p:txBody>
      </p:sp>
      <p:pic>
        <p:nvPicPr>
          <p:cNvPr id="77827" name="Picture 3" descr="0808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422400"/>
            <a:ext cx="7912100" cy="3556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5336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8.9</a:t>
            </a:r>
            <a:r>
              <a:rPr lang="nb-NO" altLang="nb-NO" sz="1200"/>
              <a:t> Makroøkonomisk likevekt</a:t>
            </a:r>
          </a:p>
        </p:txBody>
      </p:sp>
      <p:pic>
        <p:nvPicPr>
          <p:cNvPr id="78851" name="Picture 3" descr="0809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0" y="1358900"/>
            <a:ext cx="5270500" cy="368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000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8.10</a:t>
            </a:r>
            <a:r>
              <a:rPr lang="nb-NO" altLang="nb-NO" sz="1200"/>
              <a:t> Indre balanse har vi når R=R</a:t>
            </a:r>
            <a:r>
              <a:rPr lang="nb-NO" altLang="nb-NO" sz="1200" baseline="30000"/>
              <a:t>pot</a:t>
            </a:r>
          </a:p>
        </p:txBody>
      </p:sp>
      <p:pic>
        <p:nvPicPr>
          <p:cNvPr id="79875" name="Picture 3" descr="081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746250"/>
            <a:ext cx="5257800" cy="2908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6815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8.11</a:t>
            </a:r>
            <a:r>
              <a:rPr lang="nb-NO" altLang="nb-NO" sz="1200"/>
              <a:t> Keynesiansk arbeidsledighet og ekspansiv finanspolitikk</a:t>
            </a:r>
          </a:p>
        </p:txBody>
      </p:sp>
      <p:pic>
        <p:nvPicPr>
          <p:cNvPr id="80899" name="Picture 3" descr="081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55738"/>
            <a:ext cx="8229600" cy="34877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447675" y="5889625"/>
            <a:ext cx="33512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8.12</a:t>
            </a:r>
            <a:r>
              <a:rPr lang="nb-NO" altLang="nb-NO" sz="1200"/>
              <a:t> Balansert budsjettendring (</a:t>
            </a:r>
            <a:r>
              <a:rPr lang="nb-NO" altLang="nb-NO" sz="1200" i="1">
                <a:sym typeface="Symbol" panose="05050102010706020507" pitchFamily="18" charset="2"/>
              </a:rPr>
              <a:t></a:t>
            </a:r>
            <a:r>
              <a:rPr lang="nb-NO" altLang="nb-NO" sz="1200" i="1"/>
              <a:t>G = </a:t>
            </a:r>
            <a:r>
              <a:rPr lang="nb-NO" altLang="nb-NO" sz="1200" i="1">
                <a:sym typeface="Symbol" panose="05050102010706020507" pitchFamily="18" charset="2"/>
              </a:rPr>
              <a:t></a:t>
            </a:r>
            <a:r>
              <a:rPr lang="nb-NO" altLang="nb-NO" sz="1200" i="1"/>
              <a:t>T</a:t>
            </a:r>
            <a:r>
              <a:rPr lang="nb-NO" altLang="nb-NO" sz="1200"/>
              <a:t>)</a:t>
            </a:r>
          </a:p>
        </p:txBody>
      </p:sp>
      <p:pic>
        <p:nvPicPr>
          <p:cNvPr id="81923" name="Picture 3" descr="081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1054100"/>
            <a:ext cx="6375400" cy="4292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3640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8.13</a:t>
            </a:r>
            <a:r>
              <a:rPr lang="nb-NO" altLang="nb-NO" sz="1200"/>
              <a:t> Økning i pengemengden skifter LM-kurven nedover</a:t>
            </a:r>
          </a:p>
        </p:txBody>
      </p:sp>
      <p:pic>
        <p:nvPicPr>
          <p:cNvPr id="82947" name="Picture 3" descr="081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977900"/>
            <a:ext cx="4826000" cy="444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395288" y="5780088"/>
            <a:ext cx="840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8.14</a:t>
            </a:r>
            <a:r>
              <a:rPr lang="nb-NO" altLang="nb-NO" sz="1200"/>
              <a:t> To ekstreme LM-kurver. Den vannrette kurven oppstår når myndighetene holder en fast rente, og den loddrette </a:t>
            </a:r>
          </a:p>
          <a:p>
            <a:r>
              <a:rPr lang="nb-NO" altLang="nb-NO" sz="1200"/>
              <a:t>oppstår når myndighetene holder et gitt aktivitetsnivå </a:t>
            </a:r>
          </a:p>
        </p:txBody>
      </p:sp>
      <p:pic>
        <p:nvPicPr>
          <p:cNvPr id="83971" name="Picture 3" descr="081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39838"/>
            <a:ext cx="8229600" cy="3919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70119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8.15</a:t>
            </a:r>
            <a:r>
              <a:rPr lang="nb-NO" altLang="nb-NO" sz="1200"/>
              <a:t> Ekspansiv finanspolitikk skifter IS utover, mens ekspansiv pengepolitikk skifter LM nedover</a:t>
            </a:r>
          </a:p>
        </p:txBody>
      </p:sp>
      <p:pic>
        <p:nvPicPr>
          <p:cNvPr id="84995" name="Picture 3" descr="081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450" y="1333500"/>
            <a:ext cx="6007100" cy="3733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69183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8.16</a:t>
            </a:r>
            <a:r>
              <a:rPr lang="nb-NO" altLang="nb-NO" sz="1200"/>
              <a:t> Likevekt i produkt- og pengemarkedet samtidig med underskudd på handelsbalansen (L</a:t>
            </a:r>
            <a:r>
              <a:rPr lang="nb-NO" altLang="nb-NO" sz="1200" baseline="-25000"/>
              <a:t>1</a:t>
            </a:r>
            <a:r>
              <a:rPr lang="nb-NO" altLang="nb-NO" sz="1200"/>
              <a:t>)</a:t>
            </a:r>
          </a:p>
        </p:txBody>
      </p:sp>
      <p:pic>
        <p:nvPicPr>
          <p:cNvPr id="86019" name="Picture 3" descr="081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549275"/>
            <a:ext cx="5257800" cy="5111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3" name="Picture 5" descr="TAB01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836613"/>
            <a:ext cx="7775575" cy="4752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81248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8.17</a:t>
            </a:r>
            <a:r>
              <a:rPr lang="nb-NO" altLang="nb-NO" sz="1200"/>
              <a:t> Oversikt over de fire mulige situasjoner økonomien kan være i dersom vi verken har indre eller ytre balanse</a:t>
            </a:r>
          </a:p>
        </p:txBody>
      </p:sp>
      <p:pic>
        <p:nvPicPr>
          <p:cNvPr id="87043" name="Picture 3" descr="0817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708150"/>
            <a:ext cx="6680200" cy="2984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0100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8.18</a:t>
            </a:r>
            <a:r>
              <a:rPr lang="nb-NO" altLang="nb-NO" sz="1200"/>
              <a:t> Indre og ytre balanse og det politiske dilemma</a:t>
            </a:r>
          </a:p>
        </p:txBody>
      </p:sp>
      <p:pic>
        <p:nvPicPr>
          <p:cNvPr id="88067" name="Picture 3" descr="0818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1346200"/>
            <a:ext cx="4927600" cy="3708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9260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8.19</a:t>
            </a:r>
            <a:r>
              <a:rPr lang="nb-NO" altLang="nb-NO" sz="1200"/>
              <a:t> Det politiske dilemma med underskudd på handelsbalansen</a:t>
            </a:r>
          </a:p>
        </p:txBody>
      </p:sp>
      <p:pic>
        <p:nvPicPr>
          <p:cNvPr id="89091" name="Picture 3" descr="0819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0" y="1181100"/>
            <a:ext cx="52705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3" descr="TAB09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1879600"/>
            <a:ext cx="7988300" cy="2641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4574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9.1</a:t>
            </a:r>
            <a:r>
              <a:rPr lang="nb-NO" altLang="nb-NO" sz="1200"/>
              <a:t> Valutamarkedet for euro</a:t>
            </a:r>
          </a:p>
        </p:txBody>
      </p:sp>
      <p:pic>
        <p:nvPicPr>
          <p:cNvPr id="93187" name="Picture 3" descr="09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1085850"/>
            <a:ext cx="6591300" cy="4229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1447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9.2</a:t>
            </a:r>
            <a:r>
              <a:rPr lang="nb-NO" altLang="nb-NO" sz="1200"/>
              <a:t> Flytende valutakurs</a:t>
            </a:r>
          </a:p>
        </p:txBody>
      </p:sp>
      <p:pic>
        <p:nvPicPr>
          <p:cNvPr id="94211" name="Picture 3" descr="09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9225"/>
            <a:ext cx="8229600" cy="3560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18557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9.3</a:t>
            </a:r>
            <a:r>
              <a:rPr lang="nb-NO" altLang="nb-NO" sz="1200"/>
              <a:t> Dollarmarkedet</a:t>
            </a:r>
          </a:p>
        </p:txBody>
      </p:sp>
      <p:pic>
        <p:nvPicPr>
          <p:cNvPr id="95235" name="Picture 3" descr="09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819150"/>
            <a:ext cx="4902200" cy="4762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0417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Til din informasjon 9.3</a:t>
            </a:r>
            <a:r>
              <a:rPr lang="nb-NO" altLang="nb-NO" sz="1200"/>
              <a:t> Norske valutakursregimer 1945-92</a:t>
            </a:r>
          </a:p>
        </p:txBody>
      </p:sp>
      <p:pic>
        <p:nvPicPr>
          <p:cNvPr id="96262" name="Picture 6" descr="TDI boks 0903_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2241550"/>
            <a:ext cx="6286500" cy="191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2783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9.4</a:t>
            </a:r>
            <a:r>
              <a:rPr lang="nb-NO" altLang="nb-NO" sz="1200"/>
              <a:t> Betalingsbalansekurven ved perfekt kapitalmobilitet</a:t>
            </a:r>
          </a:p>
        </p:txBody>
      </p:sp>
      <p:pic>
        <p:nvPicPr>
          <p:cNvPr id="169987" name="Picture 3" descr="090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50" y="1390650"/>
            <a:ext cx="6616700" cy="3619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4227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Matteboks 9.1</a:t>
            </a:r>
            <a:r>
              <a:rPr lang="nb-NO" altLang="nb-NO" sz="1200"/>
              <a:t> Utledning av betalingsbalansefunksjonen (forts.)</a:t>
            </a:r>
          </a:p>
        </p:txBody>
      </p:sp>
      <p:pic>
        <p:nvPicPr>
          <p:cNvPr id="155651" name="Picture 3" descr="Matteboks 0901_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371600"/>
            <a:ext cx="4876800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6671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1.1</a:t>
            </a:r>
            <a:r>
              <a:rPr lang="nb-NO" altLang="nb-NO" sz="1200"/>
              <a:t> Vekst i BNP 1970-97 (1985 er satt lik 100)</a:t>
            </a:r>
          </a:p>
        </p:txBody>
      </p:sp>
      <p:pic>
        <p:nvPicPr>
          <p:cNvPr id="13315" name="Picture 3" descr="01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0" y="1187450"/>
            <a:ext cx="6756400" cy="4025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5161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9.5</a:t>
            </a:r>
            <a:r>
              <a:rPr lang="nb-NO" altLang="nb-NO" sz="1200"/>
              <a:t> Punkter utenfor BB-linjen</a:t>
            </a:r>
          </a:p>
        </p:txBody>
      </p:sp>
      <p:pic>
        <p:nvPicPr>
          <p:cNvPr id="98307" name="Picture 3" descr="090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1022350"/>
            <a:ext cx="6642100" cy="4356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5111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9.6</a:t>
            </a:r>
            <a:r>
              <a:rPr lang="nb-NO" altLang="nb-NO" sz="1200"/>
              <a:t> Betalingsbalansekurven med og uten devalueringsforventninger</a:t>
            </a:r>
          </a:p>
        </p:txBody>
      </p:sp>
      <p:pic>
        <p:nvPicPr>
          <p:cNvPr id="99331" name="Picture 3" descr="090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1549400"/>
            <a:ext cx="6743700" cy="330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58372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10.1</a:t>
            </a:r>
            <a:r>
              <a:rPr lang="nb-NO" altLang="nb-NO" sz="1200"/>
              <a:t> ISLM-modellen med perfekt kapitalmobilitet. ISLM-likevekt og BB-likevekt</a:t>
            </a:r>
          </a:p>
        </p:txBody>
      </p:sp>
      <p:pic>
        <p:nvPicPr>
          <p:cNvPr id="103427" name="Picture 3" descr="10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831850"/>
            <a:ext cx="6070600" cy="4737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6085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10.2</a:t>
            </a:r>
            <a:r>
              <a:rPr lang="nb-NO" altLang="nb-NO" sz="1200"/>
              <a:t> Makroøkonomisk likevekt med positiv betalingsbalanse</a:t>
            </a:r>
          </a:p>
        </p:txBody>
      </p:sp>
      <p:pic>
        <p:nvPicPr>
          <p:cNvPr id="104451" name="Picture 3" descr="10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1092200"/>
            <a:ext cx="6642100" cy="4216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4718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Matteboks 10.2</a:t>
            </a:r>
            <a:r>
              <a:rPr lang="nb-NO" altLang="nb-NO" sz="1200"/>
              <a:t> Skiftanalyse i den utvidede ISLM</a:t>
            </a:r>
          </a:p>
        </p:txBody>
      </p:sp>
      <p:pic>
        <p:nvPicPr>
          <p:cNvPr id="158725" name="Picture 5" descr="Matteboks 1002_TAB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89013"/>
            <a:ext cx="7704137" cy="4422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9560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Matteboks 10.2</a:t>
            </a:r>
            <a:r>
              <a:rPr lang="nb-NO" altLang="nb-NO" sz="1200"/>
              <a:t> Skiftanalyse i den utvidede ISLM (forts.)</a:t>
            </a:r>
          </a:p>
        </p:txBody>
      </p:sp>
      <p:pic>
        <p:nvPicPr>
          <p:cNvPr id="159749" name="Picture 5" descr="Matteboks 1002_TAB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25563"/>
            <a:ext cx="7632700" cy="3748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9815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10.3</a:t>
            </a:r>
            <a:r>
              <a:rPr lang="nb-NO" altLang="nb-NO" sz="1200"/>
              <a:t> Virkningen av en ekspansiv finanspolitikk ved fast valutakurs</a:t>
            </a:r>
          </a:p>
        </p:txBody>
      </p:sp>
      <p:pic>
        <p:nvPicPr>
          <p:cNvPr id="105475" name="Picture 3" descr="10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0" y="857250"/>
            <a:ext cx="6032500" cy="4686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7863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10.4</a:t>
            </a:r>
            <a:r>
              <a:rPr lang="nb-NO" altLang="nb-NO" sz="1200"/>
              <a:t> Virkningen av ekspansiv pengepolitikk ved fast valutakurs</a:t>
            </a:r>
          </a:p>
        </p:txBody>
      </p:sp>
      <p:pic>
        <p:nvPicPr>
          <p:cNvPr id="107523" name="Picture 3" descr="100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857250"/>
            <a:ext cx="5981700" cy="4686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7606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10.5</a:t>
            </a:r>
            <a:r>
              <a:rPr lang="nb-NO" altLang="nb-NO" sz="1200"/>
              <a:t> Økt internasjonalt rentenivå</a:t>
            </a:r>
          </a:p>
        </p:txBody>
      </p:sp>
      <p:pic>
        <p:nvPicPr>
          <p:cNvPr id="108547" name="Picture 3" descr="100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1009650"/>
            <a:ext cx="6667500" cy="4381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63960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10.6</a:t>
            </a:r>
            <a:r>
              <a:rPr lang="nb-NO" altLang="nb-NO" sz="1200"/>
              <a:t> Devaluering ved perfekt kapitalmobilitet og mulighet for devalueringsforventninger</a:t>
            </a:r>
          </a:p>
        </p:txBody>
      </p:sp>
      <p:pic>
        <p:nvPicPr>
          <p:cNvPr id="109571" name="Picture 3" descr="100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692150"/>
            <a:ext cx="6038850" cy="5041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62865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1.2</a:t>
            </a:r>
            <a:r>
              <a:rPr lang="nb-NO" altLang="nb-NO" sz="1200"/>
              <a:t> Skjematisk fremstilling av sammenhengen mellom de forskjellige ledighetsbegrep</a:t>
            </a:r>
          </a:p>
        </p:txBody>
      </p:sp>
      <p:pic>
        <p:nvPicPr>
          <p:cNvPr id="18437" name="Picture 5" descr="01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3625"/>
            <a:ext cx="8229600" cy="4271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50561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10.7</a:t>
            </a:r>
            <a:r>
              <a:rPr lang="nb-NO" altLang="nb-NO" sz="1200"/>
              <a:t> Virkningen av ekspansiv finanspolitikk ved flytende valutakurs</a:t>
            </a:r>
          </a:p>
        </p:txBody>
      </p:sp>
      <p:pic>
        <p:nvPicPr>
          <p:cNvPr id="110595" name="Picture 3" descr="1007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850" y="838200"/>
            <a:ext cx="5956300" cy="472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3274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Til din informasjon 10.1</a:t>
            </a:r>
            <a:r>
              <a:rPr lang="nb-NO" altLang="nb-NO" sz="1200"/>
              <a:t> Europa og euro (forts.)</a:t>
            </a:r>
          </a:p>
        </p:txBody>
      </p:sp>
      <p:pic>
        <p:nvPicPr>
          <p:cNvPr id="171013" name="Picture 5" descr="TDI boks 1001_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1593850"/>
            <a:ext cx="6642100" cy="321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395288" y="5734050"/>
            <a:ext cx="8301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10.8</a:t>
            </a:r>
            <a:r>
              <a:rPr lang="nb-NO" altLang="nb-NO" sz="1200"/>
              <a:t> Virkningen av en ekspansiv pengepolitikk ved flytende valutakurs. En ekspansiv pengepolitikk fører altså raskt</a:t>
            </a:r>
          </a:p>
          <a:p>
            <a:r>
              <a:rPr lang="nb-NO" altLang="nb-NO" sz="1200"/>
              <a:t>til en depresiering når vi har flytende valutakurs, og er samtidig et effektivt virkemiddel i sysselsettingspolitikken.</a:t>
            </a:r>
          </a:p>
        </p:txBody>
      </p:sp>
      <p:pic>
        <p:nvPicPr>
          <p:cNvPr id="111619" name="Picture 3" descr="1008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0" y="981075"/>
            <a:ext cx="6032500" cy="4464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43640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Til din informasjon 11.1</a:t>
            </a:r>
            <a:r>
              <a:rPr lang="nb-NO" altLang="nb-NO" sz="1200"/>
              <a:t> Cobb-Douglas produktfunksjon (forts.)</a:t>
            </a:r>
          </a:p>
        </p:txBody>
      </p:sp>
      <p:pic>
        <p:nvPicPr>
          <p:cNvPr id="112646" name="Picture 6" descr="TDI boks 1101_TAB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44638"/>
            <a:ext cx="8002588" cy="3311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352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11.1</a:t>
            </a:r>
            <a:r>
              <a:rPr lang="nb-NO" altLang="nb-NO" sz="1200"/>
              <a:t> Makroproduktfunksjonen på kort sikt</a:t>
            </a:r>
          </a:p>
        </p:txBody>
      </p:sp>
      <p:pic>
        <p:nvPicPr>
          <p:cNvPr id="172035" name="Picture 3" descr="11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1504950"/>
            <a:ext cx="5435600" cy="3390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9194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11.2</a:t>
            </a:r>
            <a:r>
              <a:rPr lang="nb-NO" altLang="nb-NO" sz="1200"/>
              <a:t> Lineær makroproduktfunksjon</a:t>
            </a:r>
          </a:p>
        </p:txBody>
      </p:sp>
      <p:pic>
        <p:nvPicPr>
          <p:cNvPr id="115715" name="Picture 3" descr="11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1041400"/>
            <a:ext cx="5130800" cy="431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7622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11.3</a:t>
            </a:r>
            <a:r>
              <a:rPr lang="nb-NO" altLang="nb-NO" sz="1200"/>
              <a:t> Aggregert tilbud på kort sikt</a:t>
            </a:r>
          </a:p>
        </p:txBody>
      </p:sp>
      <p:pic>
        <p:nvPicPr>
          <p:cNvPr id="116739" name="Picture 3" descr="11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850" y="1054100"/>
            <a:ext cx="5702300" cy="4292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4210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11.4</a:t>
            </a:r>
            <a:r>
              <a:rPr lang="nb-NO" altLang="nb-NO" sz="1200"/>
              <a:t> Forenklet aggregert tilbud på kort sikt</a:t>
            </a:r>
          </a:p>
        </p:txBody>
      </p:sp>
      <p:pic>
        <p:nvPicPr>
          <p:cNvPr id="117763" name="Picture 3" descr="110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0" y="1181100"/>
            <a:ext cx="48895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31607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11.5</a:t>
            </a:r>
            <a:r>
              <a:rPr lang="nb-NO" altLang="nb-NO" sz="1200"/>
              <a:t> Skift i aggregert tilbud på kort sikt</a:t>
            </a:r>
          </a:p>
        </p:txBody>
      </p:sp>
      <p:pic>
        <p:nvPicPr>
          <p:cNvPr id="118787" name="Picture 3" descr="110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225550"/>
            <a:ext cx="5143500" cy="3949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447675" y="5891213"/>
            <a:ext cx="29797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sz="1200">
                <a:solidFill>
                  <a:srgbClr val="FF7C80"/>
                </a:solidFill>
              </a:rPr>
              <a:t>Figur 11.6</a:t>
            </a:r>
            <a:r>
              <a:rPr lang="nb-NO" altLang="nb-NO" sz="1200"/>
              <a:t> Aggregert tilbud i det lange løp</a:t>
            </a:r>
          </a:p>
        </p:txBody>
      </p:sp>
      <p:pic>
        <p:nvPicPr>
          <p:cNvPr id="119811" name="Picture 3" descr="110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200150"/>
            <a:ext cx="4584700" cy="4000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kro PP mal">
  <a:themeElements>
    <a:clrScheme name="Makro PP m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kro PP m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akro PP m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kro PP m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kro PP m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kro PP m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kro PP m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kro PP m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kro PP m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kro PP m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kro PP m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kro PP m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kro PP m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kro PP m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Makro PP mal-2</Template>
  <TotalTime>486</TotalTime>
  <Words>1026</Words>
  <Application>Microsoft Office PowerPoint</Application>
  <PresentationFormat>Skjermfremvisning (4:3)</PresentationFormat>
  <Paragraphs>126</Paragraphs>
  <Slides>127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127</vt:i4>
      </vt:variant>
    </vt:vector>
  </HeadingPairs>
  <TitlesOfParts>
    <vt:vector size="130" baseType="lpstr">
      <vt:lpstr>Arial</vt:lpstr>
      <vt:lpstr>Symbol</vt:lpstr>
      <vt:lpstr>Makro PP mal</vt:lpstr>
      <vt:lpstr>Makroøkonomi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Fagbokforlaget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Makroøkonomi</dc:title>
  <dc:creator>Roy Daniel</dc:creator>
  <cp:lastModifiedBy>Malgorzata Golinska</cp:lastModifiedBy>
  <cp:revision>22</cp:revision>
  <dcterms:created xsi:type="dcterms:W3CDTF">2004-02-09T12:27:42Z</dcterms:created>
  <dcterms:modified xsi:type="dcterms:W3CDTF">2016-04-05T08:03:35Z</dcterms:modified>
</cp:coreProperties>
</file>